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0" r:id="rId3"/>
    <p:sldId id="261" r:id="rId4"/>
    <p:sldId id="256" r:id="rId5"/>
    <p:sldId id="257" r:id="rId6"/>
    <p:sldId id="258" r:id="rId7"/>
    <p:sldId id="259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2F7B3-4C9C-6C77-1001-BBE087797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093724-27BE-8993-1E77-3EF50A32F3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12049-194C-D032-362B-11165602A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24/8/2024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1E4FA-7686-E876-2E72-EFEDEF3D0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7CFD9-173F-420A-EDAD-C571A62A7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89776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C463B-4E08-C601-FD91-291B6F601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2D4AD2-105D-6B2A-9A91-4DC7C67539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CFDEF-29F4-F83B-2D07-5AB6B5388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24/8/2024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FBA0C-7340-193D-C3B8-B2FD84A6E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18FE9-9DA9-5691-140D-0AE7892CF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5517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4F1A34-FC8F-ED04-3F48-CECC7DA14B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28D2F1-D185-43BF-3322-35E19AC4D6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B9D2B-4E17-BCCF-94AE-8DFEDF445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24/8/2024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4F40E-DEDC-63C5-5FB8-B116379CE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BF5F6-98DF-D3ED-29CB-26AC9EC15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99803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394C5-2DCA-C912-D680-DDDA600E4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47633-7ABB-379C-8692-16CD3A8B4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D7137-9AFD-CA8E-3031-E1778ABFE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24/8/2024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4764A-AE0C-E615-B960-028765B8D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CAE37-FCBD-681E-7A71-CDCDEE482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93921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5BDD1-B876-873D-712A-35C0A8ED7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BFA0E-2F37-507F-7AC3-350792457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C89CB-D55D-2B42-C9C0-60054245A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24/8/2024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E01CC-49E2-A97D-299D-2D65F550B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CE5DE-F255-DC34-8021-6CB2C142C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32017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B342C-E618-1060-5DF8-CFC7F0E10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991E3-932D-9089-D420-5A41604A3E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248096-0FD0-8C84-9335-AAB4EEC044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EC670F-FACF-CB1E-0B77-82D5F4E8E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24/8/2024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BC4BE2-B879-D3A6-B48C-B5DEF369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66C3E0-1EBB-B23D-EF6B-6E888A493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2674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0287B-8E9B-FFFE-781D-5C91557CD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3ADF22-103E-1B92-54FE-FA9BFAD3F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215DC3-B26B-46CF-5B69-B0F8014AAA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248D67-1EAA-A7A7-BE8D-AB2B252C6C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582CA1-E5F8-572A-3691-4DA49FD11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3F3598-331D-E14B-4A43-550DD13EA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24/8/2024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4D508A-3303-305C-D9CD-0D023EDAF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B4B75D-ADCA-4F51-491B-4853DF5C8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7568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50960-5657-9861-B652-A0446BA43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73158F-9A97-52AE-FF8A-066A47277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24/8/2024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DEB43-6B6C-4989-4EB9-6EFE4B6AC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A6BD83-D042-814D-171B-6DBB1CD9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7979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B3FA44-E9B4-9AF4-96AF-5AF8C350A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24/8/2024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38465F-A81B-F402-7FD0-09A4BC2CA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CF662-B77E-0E22-74FF-66ADA115C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18293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496BB-FB02-9DAA-F4EB-59C5048C2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70B3A-BB65-074B-E42D-486BFDEDC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E53FB-FF5D-E42B-5D23-A2FABA345A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0B35AB-260B-36A7-6192-558681706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24/8/2024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FBB1C7-6793-AB8F-A00C-012E21F6A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8B3CCA-CCA2-0D39-A5C8-839B3B16E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4800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CA36D-0E86-005B-BCDD-E2E2CEAB3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4313DC-3E7B-7AD3-3036-61D377B533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319944-A080-EFFA-71DC-0F2195234D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FA425-D8C8-44DE-5685-9D37FDED0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24/8/2024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97787A-A767-11E9-FF30-82CD9FDE1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E5CD4-A38C-9C93-6C7C-2F9A1E331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98791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062367-462A-1B33-4AEB-EC1633DA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D6614D-2EA9-EC89-27A3-1F4C93B47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AB8D2-2029-80FD-4168-0E19D77EC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EA6EB3-A01D-4A25-9A41-BEA74B9CB05A}" type="datetimeFigureOut">
              <a:rPr lang="en-SG" smtClean="0"/>
              <a:t>24/8/2024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54D3F-857E-4C73-7A00-3FB0010124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9321E-890F-E422-1E16-EF96938913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53590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ck Myth: Wukong - PS5 Games | PlayStation (Singapore)">
            <a:extLst>
              <a:ext uri="{FF2B5EF4-FFF2-40B4-BE49-F238E27FC236}">
                <a16:creationId xmlns:a16="http://schemas.microsoft.com/office/drawing/2014/main" id="{7C13AFA1-EB5D-750F-E38E-9C7461368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098" y="1655406"/>
            <a:ext cx="3547188" cy="354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84191D-12DA-8880-BAAA-0F697A248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334" y="1655406"/>
            <a:ext cx="2177730" cy="191089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61B045-9FD8-0B75-1B9C-59C8FEF4D369}"/>
              </a:ext>
            </a:extLst>
          </p:cNvPr>
          <p:cNvCxnSpPr>
            <a:cxnSpLocks/>
          </p:cNvCxnSpPr>
          <p:nvPr/>
        </p:nvCxnSpPr>
        <p:spPr>
          <a:xfrm>
            <a:off x="3576064" y="1996751"/>
            <a:ext cx="3254504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5516C7A-7566-BD01-592C-F5FC20C8F2D8}"/>
              </a:ext>
            </a:extLst>
          </p:cNvPr>
          <p:cNvSpPr txBox="1"/>
          <p:nvPr/>
        </p:nvSpPr>
        <p:spPr>
          <a:xfrm>
            <a:off x="3576064" y="1655406"/>
            <a:ext cx="2854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 Niagara Particle System</a:t>
            </a:r>
            <a:endParaRPr lang="en-SG" b="1" dirty="0">
              <a:solidFill>
                <a:srgbClr val="C0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1209C9-6C79-1FD6-0B3E-DE9FA307BBE9}"/>
              </a:ext>
            </a:extLst>
          </p:cNvPr>
          <p:cNvCxnSpPr>
            <a:cxnSpLocks/>
          </p:cNvCxnSpPr>
          <p:nvPr/>
        </p:nvCxnSpPr>
        <p:spPr>
          <a:xfrm>
            <a:off x="3576064" y="2628160"/>
            <a:ext cx="3254504" cy="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589A2F-9D7C-6306-2958-264ECC43BD66}"/>
              </a:ext>
            </a:extLst>
          </p:cNvPr>
          <p:cNvSpPr txBox="1"/>
          <p:nvPr/>
        </p:nvSpPr>
        <p:spPr>
          <a:xfrm>
            <a:off x="3576064" y="2236201"/>
            <a:ext cx="3254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Nanite Virtualized Geometry</a:t>
            </a:r>
            <a:endParaRPr lang="en-SG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8FB2A0-A188-E3EA-ACFE-4F02954F19B1}"/>
              </a:ext>
            </a:extLst>
          </p:cNvPr>
          <p:cNvSpPr txBox="1"/>
          <p:nvPr/>
        </p:nvSpPr>
        <p:spPr>
          <a:xfrm>
            <a:off x="3612329" y="2790841"/>
            <a:ext cx="3254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Lumen Global Illumination and Reflections </a:t>
            </a:r>
            <a:endParaRPr lang="en-SG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9E44F89-1A3A-2B01-7CB8-B04F5CF7ECDA}"/>
              </a:ext>
            </a:extLst>
          </p:cNvPr>
          <p:cNvCxnSpPr>
            <a:cxnSpLocks/>
          </p:cNvCxnSpPr>
          <p:nvPr/>
        </p:nvCxnSpPr>
        <p:spPr>
          <a:xfrm>
            <a:off x="3576064" y="3429000"/>
            <a:ext cx="3254504" cy="0"/>
          </a:xfrm>
          <a:prstGeom prst="straightConnector1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75E0838C-B586-12EB-371A-E80B9F560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334" y="3716787"/>
            <a:ext cx="3130807" cy="1485807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682BF7D-247D-4779-AE0E-1B31C5EE0427}"/>
              </a:ext>
            </a:extLst>
          </p:cNvPr>
          <p:cNvCxnSpPr/>
          <p:nvPr/>
        </p:nvCxnSpPr>
        <p:spPr>
          <a:xfrm>
            <a:off x="4529141" y="3995928"/>
            <a:ext cx="23014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4CA3E7B-918C-4588-1037-02EA28ED4E62}"/>
              </a:ext>
            </a:extLst>
          </p:cNvPr>
          <p:cNvSpPr txBox="1"/>
          <p:nvPr/>
        </p:nvSpPr>
        <p:spPr>
          <a:xfrm>
            <a:off x="4529141" y="3688151"/>
            <a:ext cx="2155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DLSS Frame Generation</a:t>
            </a:r>
            <a:endParaRPr lang="en-SG" sz="1400" b="1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843DC7-81A2-4100-28BF-09FF3A7653D3}"/>
              </a:ext>
            </a:extLst>
          </p:cNvPr>
          <p:cNvCxnSpPr/>
          <p:nvPr/>
        </p:nvCxnSpPr>
        <p:spPr>
          <a:xfrm>
            <a:off x="4529141" y="4322064"/>
            <a:ext cx="23014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871A0A-ABCB-72EC-308D-F96733A8AF63}"/>
              </a:ext>
            </a:extLst>
          </p:cNvPr>
          <p:cNvSpPr txBox="1"/>
          <p:nvPr/>
        </p:nvSpPr>
        <p:spPr>
          <a:xfrm>
            <a:off x="4529141" y="4014287"/>
            <a:ext cx="2373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DLSS Ray Reconstruction</a:t>
            </a:r>
            <a:endParaRPr lang="en-SG" sz="1400" b="1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B791B1F-5BEA-1987-2633-47F21EBACB55}"/>
              </a:ext>
            </a:extLst>
          </p:cNvPr>
          <p:cNvCxnSpPr/>
          <p:nvPr/>
        </p:nvCxnSpPr>
        <p:spPr>
          <a:xfrm>
            <a:off x="4529141" y="4666488"/>
            <a:ext cx="23014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399D5B0-9D80-944D-12FB-349E3D836320}"/>
              </a:ext>
            </a:extLst>
          </p:cNvPr>
          <p:cNvSpPr txBox="1"/>
          <p:nvPr/>
        </p:nvSpPr>
        <p:spPr>
          <a:xfrm>
            <a:off x="4529141" y="4337375"/>
            <a:ext cx="2373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DLSS Super Resolution</a:t>
            </a:r>
            <a:endParaRPr lang="en-SG" sz="1400" b="1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3615300-D12D-4448-3745-A4383D825FD6}"/>
              </a:ext>
            </a:extLst>
          </p:cNvPr>
          <p:cNvCxnSpPr/>
          <p:nvPr/>
        </p:nvCxnSpPr>
        <p:spPr>
          <a:xfrm>
            <a:off x="4529140" y="5047488"/>
            <a:ext cx="23014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4F34AB6-EDC6-8AAF-EE94-94C6C25BD472}"/>
              </a:ext>
            </a:extLst>
          </p:cNvPr>
          <p:cNvSpPr txBox="1"/>
          <p:nvPr/>
        </p:nvSpPr>
        <p:spPr>
          <a:xfrm>
            <a:off x="4529139" y="4703063"/>
            <a:ext cx="2492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Deep Learning Anti-Aliasing </a:t>
            </a:r>
            <a:endParaRPr lang="en-SG" sz="1400" b="1" dirty="0"/>
          </a:p>
        </p:txBody>
      </p:sp>
    </p:spTree>
    <p:extLst>
      <p:ext uri="{BB962C8B-B14F-4D97-AF65-F5344CB8AC3E}">
        <p14:creationId xmlns:p14="http://schemas.microsoft.com/office/powerpoint/2010/main" val="1757831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Artificial Intelligence with solid fill">
            <a:extLst>
              <a:ext uri="{FF2B5EF4-FFF2-40B4-BE49-F238E27FC236}">
                <a16:creationId xmlns:a16="http://schemas.microsoft.com/office/drawing/2014/main" id="{BD583728-541D-0030-7DB1-4A8BE8406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1461" y="595575"/>
            <a:ext cx="958545" cy="9585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DD70CB-79FA-D943-4E9E-00B8DFEA7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504" y="2440186"/>
            <a:ext cx="2146739" cy="20011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9ADF50-8141-DB5C-4F82-6712987C29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2507" y="2416617"/>
            <a:ext cx="2146739" cy="20247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F50694-6709-3C72-C0B0-F914DBD171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35" r="2949"/>
          <a:stretch/>
        </p:blipFill>
        <p:spPr>
          <a:xfrm>
            <a:off x="6947107" y="2416617"/>
            <a:ext cx="2295144" cy="198948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68F7A9F-0D1C-13FE-E743-FE2A277817FB}"/>
              </a:ext>
            </a:extLst>
          </p:cNvPr>
          <p:cNvCxnSpPr>
            <a:cxnSpLocks/>
          </p:cNvCxnSpPr>
          <p:nvPr/>
        </p:nvCxnSpPr>
        <p:spPr>
          <a:xfrm>
            <a:off x="5345271" y="1554120"/>
            <a:ext cx="0" cy="86249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8C6D4C7D-63AD-6ADB-430A-B62EE8C993FE}"/>
              </a:ext>
            </a:extLst>
          </p:cNvPr>
          <p:cNvCxnSpPr>
            <a:stCxn id="7" idx="2"/>
            <a:endCxn id="11" idx="2"/>
          </p:cNvCxnSpPr>
          <p:nvPr/>
        </p:nvCxnSpPr>
        <p:spPr>
          <a:xfrm rot="5400000" flipH="1" flipV="1">
            <a:off x="5381137" y="1727841"/>
            <a:ext cx="35278" cy="5391805"/>
          </a:xfrm>
          <a:prstGeom prst="bentConnector3">
            <a:avLst>
              <a:gd name="adj1" fmla="val -93312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5D0912F-BFBD-52FA-F419-D6ACE1C49966}"/>
              </a:ext>
            </a:extLst>
          </p:cNvPr>
          <p:cNvSpPr txBox="1"/>
          <p:nvPr/>
        </p:nvSpPr>
        <p:spPr>
          <a:xfrm>
            <a:off x="1629504" y="4466116"/>
            <a:ext cx="2854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/>
              <a:t>GPU Generated Frame-0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66EB69-BF64-6E59-18E5-C5BACE08DE44}"/>
              </a:ext>
            </a:extLst>
          </p:cNvPr>
          <p:cNvSpPr txBox="1"/>
          <p:nvPr/>
        </p:nvSpPr>
        <p:spPr>
          <a:xfrm>
            <a:off x="6947107" y="4466116"/>
            <a:ext cx="2425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/>
              <a:t>GPU Generated Frame-1 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603C0E-C684-CA18-E72A-CDBC9A064DC3}"/>
              </a:ext>
            </a:extLst>
          </p:cNvPr>
          <p:cNvSpPr txBox="1"/>
          <p:nvPr/>
        </p:nvSpPr>
        <p:spPr>
          <a:xfrm>
            <a:off x="4510473" y="4466115"/>
            <a:ext cx="2146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>
                <a:solidFill>
                  <a:schemeClr val="accent6">
                    <a:lumMod val="75000"/>
                  </a:schemeClr>
                </a:solidFill>
              </a:rPr>
              <a:t>AI Generated Frame-0.5 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F49022-B297-FF72-593C-78E977DB3AD2}"/>
              </a:ext>
            </a:extLst>
          </p:cNvPr>
          <p:cNvSpPr txBox="1"/>
          <p:nvPr/>
        </p:nvSpPr>
        <p:spPr>
          <a:xfrm>
            <a:off x="5839920" y="757296"/>
            <a:ext cx="1633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>
                <a:solidFill>
                  <a:schemeClr val="accent6">
                    <a:lumMod val="50000"/>
                  </a:schemeClr>
                </a:solidFill>
              </a:rPr>
              <a:t>Nvidia DLSS AI Frame Generator 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2AA321-E8E6-DC94-EE90-B3A870420ABF}"/>
              </a:ext>
            </a:extLst>
          </p:cNvPr>
          <p:cNvCxnSpPr>
            <a:stCxn id="7" idx="0"/>
          </p:cNvCxnSpPr>
          <p:nvPr/>
        </p:nvCxnSpPr>
        <p:spPr>
          <a:xfrm flipV="1">
            <a:off x="2702874" y="1289304"/>
            <a:ext cx="2399478" cy="115088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CFA0E2-BF52-DF63-D817-423E8D530A59}"/>
              </a:ext>
            </a:extLst>
          </p:cNvPr>
          <p:cNvSpPr txBox="1"/>
          <p:nvPr/>
        </p:nvSpPr>
        <p:spPr>
          <a:xfrm>
            <a:off x="2634051" y="1264571"/>
            <a:ext cx="1825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>
                <a:solidFill>
                  <a:schemeClr val="accent6">
                    <a:lumMod val="50000"/>
                  </a:schemeClr>
                </a:solidFill>
              </a:rPr>
              <a:t>Frame Analysis and Machine learning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5BACDC-5CEE-FAC4-F5BB-5D2D3C4A99E7}"/>
              </a:ext>
            </a:extLst>
          </p:cNvPr>
          <p:cNvSpPr txBox="1"/>
          <p:nvPr/>
        </p:nvSpPr>
        <p:spPr>
          <a:xfrm>
            <a:off x="5436066" y="1554120"/>
            <a:ext cx="2146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>
                <a:solidFill>
                  <a:schemeClr val="accent6">
                    <a:lumMod val="75000"/>
                  </a:schemeClr>
                </a:solidFill>
              </a:rPr>
              <a:t>Insert AI generated transition frame 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2E1AC35-127A-9FE5-0FDA-9B38ED98C1DE}"/>
              </a:ext>
            </a:extLst>
          </p:cNvPr>
          <p:cNvCxnSpPr>
            <a:cxnSpLocks/>
          </p:cNvCxnSpPr>
          <p:nvPr/>
        </p:nvCxnSpPr>
        <p:spPr>
          <a:xfrm>
            <a:off x="1629504" y="2177924"/>
            <a:ext cx="74870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46E5727-CC46-CEA1-A9AB-CB9FFF41F8EA}"/>
              </a:ext>
            </a:extLst>
          </p:cNvPr>
          <p:cNvCxnSpPr>
            <a:cxnSpLocks/>
          </p:cNvCxnSpPr>
          <p:nvPr/>
        </p:nvCxnSpPr>
        <p:spPr>
          <a:xfrm>
            <a:off x="1601739" y="4982084"/>
            <a:ext cx="748706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9CAA997-B5F7-ED08-4D88-78E7F6F900BF}"/>
              </a:ext>
            </a:extLst>
          </p:cNvPr>
          <p:cNvSpPr txBox="1"/>
          <p:nvPr/>
        </p:nvSpPr>
        <p:spPr>
          <a:xfrm>
            <a:off x="4594698" y="2144119"/>
            <a:ext cx="5414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>
                <a:solidFill>
                  <a:schemeClr val="accent6">
                    <a:lumMod val="50000"/>
                  </a:schemeClr>
                </a:solidFill>
              </a:rPr>
              <a:t>120 FPS Game display with DLSS AI assistance function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55FC1-91B1-A675-8940-E036FAC299F8}"/>
              </a:ext>
            </a:extLst>
          </p:cNvPr>
          <p:cNvSpPr txBox="1"/>
          <p:nvPr/>
        </p:nvSpPr>
        <p:spPr>
          <a:xfrm>
            <a:off x="4362507" y="4724099"/>
            <a:ext cx="5136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>
                <a:solidFill>
                  <a:srgbClr val="C00000"/>
                </a:solidFill>
              </a:rPr>
              <a:t>60 FPS Game display without DLSS AI assistance function</a:t>
            </a:r>
          </a:p>
        </p:txBody>
      </p:sp>
    </p:spTree>
    <p:extLst>
      <p:ext uri="{BB962C8B-B14F-4D97-AF65-F5344CB8AC3E}">
        <p14:creationId xmlns:p14="http://schemas.microsoft.com/office/powerpoint/2010/main" val="1526048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Lights On with solid fill">
            <a:extLst>
              <a:ext uri="{FF2B5EF4-FFF2-40B4-BE49-F238E27FC236}">
                <a16:creationId xmlns:a16="http://schemas.microsoft.com/office/drawing/2014/main" id="{00AA168E-7A80-BE1D-7C42-0DE0281A0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9493" y="1591262"/>
            <a:ext cx="914400" cy="914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58A295-73D3-8E9A-083C-AF9471B0C9E7}"/>
              </a:ext>
            </a:extLst>
          </p:cNvPr>
          <p:cNvSpPr/>
          <p:nvPr/>
        </p:nvSpPr>
        <p:spPr>
          <a:xfrm>
            <a:off x="2309292" y="4087913"/>
            <a:ext cx="2549562" cy="2388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1F874D-B6B2-D720-022B-78C8A00CA799}"/>
              </a:ext>
            </a:extLst>
          </p:cNvPr>
          <p:cNvSpPr/>
          <p:nvPr/>
        </p:nvSpPr>
        <p:spPr>
          <a:xfrm>
            <a:off x="4858853" y="2688028"/>
            <a:ext cx="226030" cy="16387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9DE3B8-DDAA-1007-8D5D-1A212BAF6679}"/>
              </a:ext>
            </a:extLst>
          </p:cNvPr>
          <p:cNvSpPr txBox="1"/>
          <p:nvPr/>
        </p:nvSpPr>
        <p:spPr>
          <a:xfrm>
            <a:off x="2059582" y="1163839"/>
            <a:ext cx="238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Illumination Source</a:t>
            </a:r>
            <a:endParaRPr lang="en-SG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951303-37F8-D8A7-24AB-B1EBD1D81297}"/>
              </a:ext>
            </a:extLst>
          </p:cNvPr>
          <p:cNvCxnSpPr>
            <a:cxnSpLocks/>
          </p:cNvCxnSpPr>
          <p:nvPr/>
        </p:nvCxnSpPr>
        <p:spPr>
          <a:xfrm>
            <a:off x="2794604" y="2528794"/>
            <a:ext cx="1081356" cy="15128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752A251-17E7-341B-A32F-7B7093672142}"/>
              </a:ext>
            </a:extLst>
          </p:cNvPr>
          <p:cNvCxnSpPr>
            <a:cxnSpLocks/>
          </p:cNvCxnSpPr>
          <p:nvPr/>
        </p:nvCxnSpPr>
        <p:spPr>
          <a:xfrm flipV="1">
            <a:off x="3875960" y="3309630"/>
            <a:ext cx="982892" cy="755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318DA9A-79A2-B3DB-1D05-2D9F72A19931}"/>
              </a:ext>
            </a:extLst>
          </p:cNvPr>
          <p:cNvSpPr/>
          <p:nvPr/>
        </p:nvSpPr>
        <p:spPr>
          <a:xfrm>
            <a:off x="2309291" y="3256975"/>
            <a:ext cx="226030" cy="8193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5BB08A-11C4-89D7-4728-E50BA1FC7340}"/>
              </a:ext>
            </a:extLst>
          </p:cNvPr>
          <p:cNvSpPr txBox="1"/>
          <p:nvPr/>
        </p:nvSpPr>
        <p:spPr>
          <a:xfrm>
            <a:off x="2169017" y="2635629"/>
            <a:ext cx="108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Light trajectory</a:t>
            </a:r>
            <a:endParaRPr lang="en-SG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6" name="Graphic 15" descr="Lights On with solid fill">
            <a:extLst>
              <a:ext uri="{FF2B5EF4-FFF2-40B4-BE49-F238E27FC236}">
                <a16:creationId xmlns:a16="http://schemas.microsoft.com/office/drawing/2014/main" id="{CEFE79AB-9F55-6356-E41A-5E8E91BAE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7320" y="1591262"/>
            <a:ext cx="914400" cy="9144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459B680-2A32-5B99-D5C2-BBDB82F1F6AF}"/>
              </a:ext>
            </a:extLst>
          </p:cNvPr>
          <p:cNvSpPr/>
          <p:nvPr/>
        </p:nvSpPr>
        <p:spPr>
          <a:xfrm>
            <a:off x="5937119" y="4087913"/>
            <a:ext cx="2549562" cy="2388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E3FC6E-465B-2A7F-0BAA-9F7CBCA535F4}"/>
              </a:ext>
            </a:extLst>
          </p:cNvPr>
          <p:cNvSpPr/>
          <p:nvPr/>
        </p:nvSpPr>
        <p:spPr>
          <a:xfrm>
            <a:off x="8486680" y="2688028"/>
            <a:ext cx="226030" cy="16387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AEA37F-7ABE-93C0-4728-0EDD709A41AF}"/>
              </a:ext>
            </a:extLst>
          </p:cNvPr>
          <p:cNvSpPr txBox="1"/>
          <p:nvPr/>
        </p:nvSpPr>
        <p:spPr>
          <a:xfrm>
            <a:off x="5803008" y="1189297"/>
            <a:ext cx="2381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Illumination Source</a:t>
            </a:r>
            <a:endParaRPr lang="en-SG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500292F-C540-7388-F689-E360FCCE9272}"/>
              </a:ext>
            </a:extLst>
          </p:cNvPr>
          <p:cNvCxnSpPr>
            <a:cxnSpLocks/>
          </p:cNvCxnSpPr>
          <p:nvPr/>
        </p:nvCxnSpPr>
        <p:spPr>
          <a:xfrm>
            <a:off x="6422431" y="2528794"/>
            <a:ext cx="1081356" cy="15128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5B4757C-7A8B-563D-8DD3-C3CADE8C85AD}"/>
              </a:ext>
            </a:extLst>
          </p:cNvPr>
          <p:cNvCxnSpPr>
            <a:cxnSpLocks/>
          </p:cNvCxnSpPr>
          <p:nvPr/>
        </p:nvCxnSpPr>
        <p:spPr>
          <a:xfrm flipV="1">
            <a:off x="7503787" y="3309630"/>
            <a:ext cx="982892" cy="755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E47B7F5-1A89-13C0-EA2F-9AB8A02EB8FC}"/>
              </a:ext>
            </a:extLst>
          </p:cNvPr>
          <p:cNvSpPr/>
          <p:nvPr/>
        </p:nvSpPr>
        <p:spPr>
          <a:xfrm>
            <a:off x="5937118" y="3256975"/>
            <a:ext cx="226030" cy="8193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848354-8C21-884C-8F63-105719F9B932}"/>
              </a:ext>
            </a:extLst>
          </p:cNvPr>
          <p:cNvSpPr txBox="1"/>
          <p:nvPr/>
        </p:nvSpPr>
        <p:spPr>
          <a:xfrm>
            <a:off x="5796844" y="2635629"/>
            <a:ext cx="108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Light trajectory</a:t>
            </a:r>
            <a:endParaRPr lang="en-SG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5" name="Graphic 24" descr="Artificial Intelligence with solid fill">
            <a:extLst>
              <a:ext uri="{FF2B5EF4-FFF2-40B4-BE49-F238E27FC236}">
                <a16:creationId xmlns:a16="http://schemas.microsoft.com/office/drawing/2014/main" id="{4CDB4031-1985-8926-C458-35132D035A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0829" y="1592076"/>
            <a:ext cx="958545" cy="958545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0F91BE0-C282-413A-B4C6-C07EF54D6F77}"/>
              </a:ext>
            </a:extLst>
          </p:cNvPr>
          <p:cNvCxnSpPr>
            <a:cxnSpLocks/>
          </p:cNvCxnSpPr>
          <p:nvPr/>
        </p:nvCxnSpPr>
        <p:spPr>
          <a:xfrm>
            <a:off x="7577480" y="2550621"/>
            <a:ext cx="0" cy="133132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B891278-AD35-F358-D099-92910F4D5B7B}"/>
              </a:ext>
            </a:extLst>
          </p:cNvPr>
          <p:cNvSpPr txBox="1"/>
          <p:nvPr/>
        </p:nvSpPr>
        <p:spPr>
          <a:xfrm>
            <a:off x="7900295" y="1540832"/>
            <a:ext cx="1792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>
                <a:solidFill>
                  <a:schemeClr val="accent6">
                    <a:lumMod val="50000"/>
                  </a:schemeClr>
                </a:solidFill>
              </a:rPr>
              <a:t>Nvidia DLSS AI Ray Reconstruction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3D1DB9D-535E-110E-F379-228546CA9E58}"/>
              </a:ext>
            </a:extLst>
          </p:cNvPr>
          <p:cNvCxnSpPr>
            <a:cxnSpLocks/>
          </p:cNvCxnSpPr>
          <p:nvPr/>
        </p:nvCxnSpPr>
        <p:spPr>
          <a:xfrm flipV="1">
            <a:off x="7519214" y="2844348"/>
            <a:ext cx="936613" cy="11691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E55B494-4232-42CA-80EB-CEE4EC6EBCCA}"/>
              </a:ext>
            </a:extLst>
          </p:cNvPr>
          <p:cNvCxnSpPr>
            <a:cxnSpLocks/>
          </p:cNvCxnSpPr>
          <p:nvPr/>
        </p:nvCxnSpPr>
        <p:spPr>
          <a:xfrm flipV="1">
            <a:off x="7550065" y="3687197"/>
            <a:ext cx="868127" cy="3725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35181A6-10A7-2058-D833-B145D985071E}"/>
              </a:ext>
            </a:extLst>
          </p:cNvPr>
          <p:cNvSpPr txBox="1"/>
          <p:nvPr/>
        </p:nvSpPr>
        <p:spPr>
          <a:xfrm>
            <a:off x="6768861" y="2419044"/>
            <a:ext cx="17624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>
                <a:solidFill>
                  <a:schemeClr val="accent6">
                    <a:lumMod val="75000"/>
                  </a:schemeClr>
                </a:solidFill>
              </a:rPr>
              <a:t>Insert AI generated </a:t>
            </a:r>
            <a:r>
              <a:rPr lang="en-SG" sz="1400" b="1" i="0" dirty="0">
                <a:solidFill>
                  <a:schemeClr val="accent6">
                    <a:lumMod val="75000"/>
                  </a:schemeClr>
                </a:solidFill>
                <a:effectLst/>
                <a:highlight>
                  <a:srgbClr val="FFFFFF"/>
                </a:highlight>
              </a:rPr>
              <a:t>diffuse reflection light trajectories</a:t>
            </a:r>
            <a:endParaRPr lang="en-SG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11249F-1190-631D-9822-7DB62C6A77A0}"/>
              </a:ext>
            </a:extLst>
          </p:cNvPr>
          <p:cNvSpPr txBox="1"/>
          <p:nvPr/>
        </p:nvSpPr>
        <p:spPr>
          <a:xfrm>
            <a:off x="2169017" y="4373021"/>
            <a:ext cx="2439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>
                <a:solidFill>
                  <a:srgbClr val="C00000"/>
                </a:solidFill>
              </a:rPr>
              <a:t>Graphic Card Without DLSS AI Ray Reconstruction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656763-A18A-A9DE-1A09-BD52B2E1AB0B}"/>
              </a:ext>
            </a:extLst>
          </p:cNvPr>
          <p:cNvSpPr txBox="1"/>
          <p:nvPr/>
        </p:nvSpPr>
        <p:spPr>
          <a:xfrm>
            <a:off x="5887320" y="4349904"/>
            <a:ext cx="2439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>
                <a:solidFill>
                  <a:srgbClr val="C00000"/>
                </a:solidFill>
              </a:rPr>
              <a:t>Graphic Card With DLSS AI Ray Reconstruction </a:t>
            </a:r>
          </a:p>
        </p:txBody>
      </p:sp>
    </p:spTree>
    <p:extLst>
      <p:ext uri="{BB962C8B-B14F-4D97-AF65-F5344CB8AC3E}">
        <p14:creationId xmlns:p14="http://schemas.microsoft.com/office/powerpoint/2010/main" val="257910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Right 6">
            <a:extLst>
              <a:ext uri="{FF2B5EF4-FFF2-40B4-BE49-F238E27FC236}">
                <a16:creationId xmlns:a16="http://schemas.microsoft.com/office/drawing/2014/main" id="{637BB5D7-EC3B-54CA-1F78-C4FCF1DBD99E}"/>
              </a:ext>
            </a:extLst>
          </p:cNvPr>
          <p:cNvSpPr/>
          <p:nvPr/>
        </p:nvSpPr>
        <p:spPr>
          <a:xfrm>
            <a:off x="790868" y="2447852"/>
            <a:ext cx="731520" cy="258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411EE84-47B1-1DDF-4575-BDC270487F97}"/>
              </a:ext>
            </a:extLst>
          </p:cNvPr>
          <p:cNvSpPr/>
          <p:nvPr/>
        </p:nvSpPr>
        <p:spPr>
          <a:xfrm rot="18826373">
            <a:off x="1594775" y="1962804"/>
            <a:ext cx="731520" cy="258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70AAA0B-748A-17D9-3A34-2A1782007B80}"/>
              </a:ext>
            </a:extLst>
          </p:cNvPr>
          <p:cNvSpPr/>
          <p:nvPr/>
        </p:nvSpPr>
        <p:spPr>
          <a:xfrm>
            <a:off x="2592317" y="1609387"/>
            <a:ext cx="731520" cy="258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5C071A8-ED5B-8FDA-0336-A17EC9C08C32}"/>
              </a:ext>
            </a:extLst>
          </p:cNvPr>
          <p:cNvSpPr/>
          <p:nvPr/>
        </p:nvSpPr>
        <p:spPr>
          <a:xfrm rot="1702123">
            <a:off x="3514636" y="1896764"/>
            <a:ext cx="731520" cy="258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E3E5CD6-D081-5334-8540-5D8A468C0FC7}"/>
              </a:ext>
            </a:extLst>
          </p:cNvPr>
          <p:cNvSpPr/>
          <p:nvPr/>
        </p:nvSpPr>
        <p:spPr>
          <a:xfrm rot="1011916">
            <a:off x="4285290" y="2371704"/>
            <a:ext cx="731520" cy="258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04220F0-7ACA-2CC2-64AB-43D4B4265BFB}"/>
              </a:ext>
            </a:extLst>
          </p:cNvPr>
          <p:cNvSpPr/>
          <p:nvPr/>
        </p:nvSpPr>
        <p:spPr>
          <a:xfrm>
            <a:off x="790868" y="2782258"/>
            <a:ext cx="4120179" cy="258183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14" name="Picture 13" descr="A white head of a person&#10;&#10;Description automatically generated">
            <a:extLst>
              <a:ext uri="{FF2B5EF4-FFF2-40B4-BE49-F238E27FC236}">
                <a16:creationId xmlns:a16="http://schemas.microsoft.com/office/drawing/2014/main" id="{C5BB5333-6317-B41E-F27B-94DE0291A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351" y="1947765"/>
            <a:ext cx="2885714" cy="2790476"/>
          </a:xfrm>
          <a:prstGeom prst="rect">
            <a:avLst/>
          </a:prstGeom>
        </p:spPr>
      </p:pic>
      <p:pic>
        <p:nvPicPr>
          <p:cNvPr id="15" name="Picture 14" descr="A white head of a person&#10;&#10;Description automatically generated">
            <a:extLst>
              <a:ext uri="{FF2B5EF4-FFF2-40B4-BE49-F238E27FC236}">
                <a16:creationId xmlns:a16="http://schemas.microsoft.com/office/drawing/2014/main" id="{BF4E30F2-3970-825F-98C4-E145D13FB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762" y="1962622"/>
            <a:ext cx="2885714" cy="279047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3572179-5486-3C14-B10F-C78495AEB9BF}"/>
              </a:ext>
            </a:extLst>
          </p:cNvPr>
          <p:cNvSpPr txBox="1"/>
          <p:nvPr/>
        </p:nvSpPr>
        <p:spPr>
          <a:xfrm>
            <a:off x="699886" y="919620"/>
            <a:ext cx="20303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Wind physical effect trajectory will bypass the module</a:t>
            </a:r>
            <a:endParaRPr lang="en-SG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11E669-53D7-A666-E9C1-153B85042331}"/>
              </a:ext>
            </a:extLst>
          </p:cNvPr>
          <p:cNvSpPr txBox="1"/>
          <p:nvPr/>
        </p:nvSpPr>
        <p:spPr>
          <a:xfrm>
            <a:off x="693382" y="3583548"/>
            <a:ext cx="150534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Snow particle  effect trajectory will pass thought the module directly</a:t>
            </a:r>
            <a:endParaRPr lang="en-SG" sz="1400" b="1" dirty="0"/>
          </a:p>
        </p:txBody>
      </p:sp>
      <p:pic>
        <p:nvPicPr>
          <p:cNvPr id="29" name="Graphic 28" descr="Windy with solid fill">
            <a:extLst>
              <a:ext uri="{FF2B5EF4-FFF2-40B4-BE49-F238E27FC236}">
                <a16:creationId xmlns:a16="http://schemas.microsoft.com/office/drawing/2014/main" id="{51250E7B-3734-D51A-8FBD-0766F13D2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382" y="1633346"/>
            <a:ext cx="914400" cy="914400"/>
          </a:xfrm>
          <a:prstGeom prst="rect">
            <a:avLst/>
          </a:prstGeom>
        </p:spPr>
      </p:pic>
      <p:pic>
        <p:nvPicPr>
          <p:cNvPr id="31" name="Graphic 30" descr="Snowflake with solid fill">
            <a:extLst>
              <a:ext uri="{FF2B5EF4-FFF2-40B4-BE49-F238E27FC236}">
                <a16:creationId xmlns:a16="http://schemas.microsoft.com/office/drawing/2014/main" id="{6E6C5533-CA86-EFD2-7206-CFF4BA95F3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9886" y="3055299"/>
            <a:ext cx="600132" cy="600132"/>
          </a:xfrm>
          <a:prstGeom prst="rect">
            <a:avLst/>
          </a:prstGeom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BA0D7289-5C81-1805-75D2-AF8644261384}"/>
              </a:ext>
            </a:extLst>
          </p:cNvPr>
          <p:cNvSpPr/>
          <p:nvPr/>
        </p:nvSpPr>
        <p:spPr>
          <a:xfrm>
            <a:off x="6356775" y="2357576"/>
            <a:ext cx="731520" cy="258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96AE0FAA-7672-8ACA-09B9-71E4E3CC08EB}"/>
              </a:ext>
            </a:extLst>
          </p:cNvPr>
          <p:cNvSpPr/>
          <p:nvPr/>
        </p:nvSpPr>
        <p:spPr>
          <a:xfrm rot="18826373">
            <a:off x="7160682" y="1872528"/>
            <a:ext cx="731520" cy="258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22AD238-A3DB-7B18-A5A5-CCCF31F97EF6}"/>
              </a:ext>
            </a:extLst>
          </p:cNvPr>
          <p:cNvSpPr/>
          <p:nvPr/>
        </p:nvSpPr>
        <p:spPr>
          <a:xfrm>
            <a:off x="8158224" y="1519111"/>
            <a:ext cx="731520" cy="258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9D2FB5E4-998A-0D68-1281-6B4A2651AD7D}"/>
              </a:ext>
            </a:extLst>
          </p:cNvPr>
          <p:cNvSpPr/>
          <p:nvPr/>
        </p:nvSpPr>
        <p:spPr>
          <a:xfrm rot="1702123">
            <a:off x="9082707" y="1776817"/>
            <a:ext cx="731520" cy="258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A486239F-697D-BAAA-6402-5D0C45231F58}"/>
              </a:ext>
            </a:extLst>
          </p:cNvPr>
          <p:cNvSpPr/>
          <p:nvPr/>
        </p:nvSpPr>
        <p:spPr>
          <a:xfrm rot="1011916">
            <a:off x="9851197" y="2281428"/>
            <a:ext cx="731520" cy="258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578379-DA82-E6C5-48FC-2406A843A638}"/>
              </a:ext>
            </a:extLst>
          </p:cNvPr>
          <p:cNvSpPr txBox="1"/>
          <p:nvPr/>
        </p:nvSpPr>
        <p:spPr>
          <a:xfrm>
            <a:off x="6180264" y="879867"/>
            <a:ext cx="20303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Wind physical effect trajectory will bypass the module</a:t>
            </a:r>
            <a:endParaRPr lang="en-SG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8" name="Graphic 37" descr="Windy with solid fill">
            <a:extLst>
              <a:ext uri="{FF2B5EF4-FFF2-40B4-BE49-F238E27FC236}">
                <a16:creationId xmlns:a16="http://schemas.microsoft.com/office/drawing/2014/main" id="{4FC86B49-F358-A844-BF6C-1E138BAC3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9289" y="1543070"/>
            <a:ext cx="914400" cy="914400"/>
          </a:xfrm>
          <a:prstGeom prst="rect">
            <a:avLst/>
          </a:prstGeom>
        </p:spPr>
      </p:pic>
      <p:sp>
        <p:nvSpPr>
          <p:cNvPr id="39" name="Arrow: Right 38">
            <a:extLst>
              <a:ext uri="{FF2B5EF4-FFF2-40B4-BE49-F238E27FC236}">
                <a16:creationId xmlns:a16="http://schemas.microsoft.com/office/drawing/2014/main" id="{9AC2401A-2D5B-2440-B525-921D85AB4425}"/>
              </a:ext>
            </a:extLst>
          </p:cNvPr>
          <p:cNvSpPr/>
          <p:nvPr/>
        </p:nvSpPr>
        <p:spPr>
          <a:xfrm>
            <a:off x="6376964" y="2797115"/>
            <a:ext cx="914400" cy="27304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88664CC1-9694-5025-E698-0860917E5CB9}"/>
              </a:ext>
            </a:extLst>
          </p:cNvPr>
          <p:cNvSpPr/>
          <p:nvPr/>
        </p:nvSpPr>
        <p:spPr>
          <a:xfrm rot="18787634">
            <a:off x="7150416" y="2265980"/>
            <a:ext cx="914400" cy="27304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3BAA267-B4FC-7F84-A2B5-8FECC9465A72}"/>
              </a:ext>
            </a:extLst>
          </p:cNvPr>
          <p:cNvSpPr/>
          <p:nvPr/>
        </p:nvSpPr>
        <p:spPr>
          <a:xfrm rot="18775355">
            <a:off x="7994087" y="1481003"/>
            <a:ext cx="914400" cy="28648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732306CC-02DF-40CD-DDE5-D7EC0ECC4F6E}"/>
              </a:ext>
            </a:extLst>
          </p:cNvPr>
          <p:cNvSpPr/>
          <p:nvPr/>
        </p:nvSpPr>
        <p:spPr>
          <a:xfrm rot="21287500">
            <a:off x="8925380" y="1123503"/>
            <a:ext cx="914400" cy="28648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194D8AC-C3C3-0844-A7FF-30C80C5F3116}"/>
              </a:ext>
            </a:extLst>
          </p:cNvPr>
          <p:cNvSpPr/>
          <p:nvPr/>
        </p:nvSpPr>
        <p:spPr>
          <a:xfrm rot="1788948">
            <a:off x="8634472" y="1965201"/>
            <a:ext cx="914400" cy="28648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B16C1589-3540-2C3E-CAA2-4648AFB2A9B7}"/>
              </a:ext>
            </a:extLst>
          </p:cNvPr>
          <p:cNvSpPr/>
          <p:nvPr/>
        </p:nvSpPr>
        <p:spPr>
          <a:xfrm rot="1788948">
            <a:off x="9494433" y="2602067"/>
            <a:ext cx="914400" cy="28648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45" name="Graphic 44" descr="Snowflake with solid fill">
            <a:extLst>
              <a:ext uri="{FF2B5EF4-FFF2-40B4-BE49-F238E27FC236}">
                <a16:creationId xmlns:a16="http://schemas.microsoft.com/office/drawing/2014/main" id="{72564101-9DAC-6885-3F9D-A32F3434C6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9931" y="2955404"/>
            <a:ext cx="600132" cy="600132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63D77A5D-BC1A-AFCF-4B3C-DC3BAAACEA7E}"/>
              </a:ext>
            </a:extLst>
          </p:cNvPr>
          <p:cNvSpPr txBox="1"/>
          <p:nvPr/>
        </p:nvSpPr>
        <p:spPr>
          <a:xfrm>
            <a:off x="5650003" y="3458914"/>
            <a:ext cx="236832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Snow particle  effect trajectory will “interact” with the module, some snow follow the wind trajectory, some snow goes higher some snow stick on the model  </a:t>
            </a:r>
            <a:endParaRPr lang="en-SG" sz="14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12CC8FB-A308-9E66-C8A3-813C09F4420E}"/>
              </a:ext>
            </a:extLst>
          </p:cNvPr>
          <p:cNvSpPr txBox="1"/>
          <p:nvPr/>
        </p:nvSpPr>
        <p:spPr>
          <a:xfrm>
            <a:off x="952353" y="5102409"/>
            <a:ext cx="3698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Without  Niagara particle system</a:t>
            </a:r>
            <a:endParaRPr lang="en-SG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EC270D7-2FB7-8077-7B01-AF28A103CC97}"/>
              </a:ext>
            </a:extLst>
          </p:cNvPr>
          <p:cNvSpPr txBox="1"/>
          <p:nvPr/>
        </p:nvSpPr>
        <p:spPr>
          <a:xfrm>
            <a:off x="6356775" y="5113735"/>
            <a:ext cx="3698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With  Niagara particle system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1189093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Lights On with solid fill">
            <a:extLst>
              <a:ext uri="{FF2B5EF4-FFF2-40B4-BE49-F238E27FC236}">
                <a16:creationId xmlns:a16="http://schemas.microsoft.com/office/drawing/2014/main" id="{397F53DA-AFAB-1F45-5EC2-EC33A0325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061" y="1435814"/>
            <a:ext cx="914400" cy="914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043EC9-0068-887C-D2A1-A7AEF71E3BE1}"/>
              </a:ext>
            </a:extLst>
          </p:cNvPr>
          <p:cNvSpPr/>
          <p:nvPr/>
        </p:nvSpPr>
        <p:spPr>
          <a:xfrm>
            <a:off x="1138860" y="3932465"/>
            <a:ext cx="2549562" cy="2388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262900-671A-0469-BF12-957F10D310CD}"/>
              </a:ext>
            </a:extLst>
          </p:cNvPr>
          <p:cNvSpPr/>
          <p:nvPr/>
        </p:nvSpPr>
        <p:spPr>
          <a:xfrm>
            <a:off x="2732926" y="1893014"/>
            <a:ext cx="226030" cy="16387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9823C1-4279-E3A6-14AB-CB5E79BC4B73}"/>
              </a:ext>
            </a:extLst>
          </p:cNvPr>
          <p:cNvSpPr/>
          <p:nvPr/>
        </p:nvSpPr>
        <p:spPr>
          <a:xfrm>
            <a:off x="3688421" y="2532580"/>
            <a:ext cx="226030" cy="16387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BA02C2-875F-6416-353C-EE94D2734A84}"/>
              </a:ext>
            </a:extLst>
          </p:cNvPr>
          <p:cNvSpPr txBox="1"/>
          <p:nvPr/>
        </p:nvSpPr>
        <p:spPr>
          <a:xfrm>
            <a:off x="1138860" y="778723"/>
            <a:ext cx="1594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Illumination Source</a:t>
            </a:r>
            <a:endParaRPr lang="en-SG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6EF86B-9E60-59EA-33BB-EF99D4C83B0E}"/>
              </a:ext>
            </a:extLst>
          </p:cNvPr>
          <p:cNvCxnSpPr/>
          <p:nvPr/>
        </p:nvCxnSpPr>
        <p:spPr>
          <a:xfrm>
            <a:off x="1674687" y="2270589"/>
            <a:ext cx="1058239" cy="7808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ECD6666-11C7-650C-B7D6-DBC42B3DE4E2}"/>
              </a:ext>
            </a:extLst>
          </p:cNvPr>
          <p:cNvCxnSpPr>
            <a:cxnSpLocks/>
          </p:cNvCxnSpPr>
          <p:nvPr/>
        </p:nvCxnSpPr>
        <p:spPr>
          <a:xfrm flipH="1">
            <a:off x="1624173" y="3051425"/>
            <a:ext cx="1081355" cy="8347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6A1F381-E4B7-6661-FBFC-C2B7755B4366}"/>
              </a:ext>
            </a:extLst>
          </p:cNvPr>
          <p:cNvCxnSpPr>
            <a:cxnSpLocks/>
          </p:cNvCxnSpPr>
          <p:nvPr/>
        </p:nvCxnSpPr>
        <p:spPr>
          <a:xfrm>
            <a:off x="1624172" y="2373346"/>
            <a:ext cx="1081356" cy="15128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C841B3E-176B-5118-0B5F-F375294AE829}"/>
              </a:ext>
            </a:extLst>
          </p:cNvPr>
          <p:cNvCxnSpPr>
            <a:cxnSpLocks/>
          </p:cNvCxnSpPr>
          <p:nvPr/>
        </p:nvCxnSpPr>
        <p:spPr>
          <a:xfrm flipV="1">
            <a:off x="2705528" y="3154182"/>
            <a:ext cx="982892" cy="755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5" name="Graphic 24" descr="Lights On with solid fill">
            <a:extLst>
              <a:ext uri="{FF2B5EF4-FFF2-40B4-BE49-F238E27FC236}">
                <a16:creationId xmlns:a16="http://schemas.microsoft.com/office/drawing/2014/main" id="{3436F00A-961F-5A5F-FB5B-E7A8F532C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94117" y="1446574"/>
            <a:ext cx="914400" cy="9144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884C9F4-E75C-15C8-B295-28DFE54812F3}"/>
              </a:ext>
            </a:extLst>
          </p:cNvPr>
          <p:cNvSpPr/>
          <p:nvPr/>
        </p:nvSpPr>
        <p:spPr>
          <a:xfrm>
            <a:off x="4643916" y="3943225"/>
            <a:ext cx="2549562" cy="2388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D681C5E-A17F-2235-29AF-E290498019D1}"/>
              </a:ext>
            </a:extLst>
          </p:cNvPr>
          <p:cNvSpPr/>
          <p:nvPr/>
        </p:nvSpPr>
        <p:spPr>
          <a:xfrm>
            <a:off x="6237982" y="1903774"/>
            <a:ext cx="226030" cy="16387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5561940-F672-7D4D-DFAF-CC0C9F488ADF}"/>
              </a:ext>
            </a:extLst>
          </p:cNvPr>
          <p:cNvSpPr/>
          <p:nvPr/>
        </p:nvSpPr>
        <p:spPr>
          <a:xfrm>
            <a:off x="7193477" y="2543340"/>
            <a:ext cx="226030" cy="16387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D14FA1-37B9-E49E-79FE-A7A7C565528C}"/>
              </a:ext>
            </a:extLst>
          </p:cNvPr>
          <p:cNvSpPr txBox="1"/>
          <p:nvPr/>
        </p:nvSpPr>
        <p:spPr>
          <a:xfrm>
            <a:off x="4643916" y="789483"/>
            <a:ext cx="1594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Illumination Source</a:t>
            </a:r>
            <a:endParaRPr lang="en-SG" b="1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8AFC419-C55A-DE2F-EF59-FA6424AB5FBD}"/>
              </a:ext>
            </a:extLst>
          </p:cNvPr>
          <p:cNvCxnSpPr/>
          <p:nvPr/>
        </p:nvCxnSpPr>
        <p:spPr>
          <a:xfrm>
            <a:off x="5179743" y="2281349"/>
            <a:ext cx="1058239" cy="7808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33000EA-29B4-62EA-41B3-4CDDC6C5E71D}"/>
              </a:ext>
            </a:extLst>
          </p:cNvPr>
          <p:cNvCxnSpPr>
            <a:cxnSpLocks/>
          </p:cNvCxnSpPr>
          <p:nvPr/>
        </p:nvCxnSpPr>
        <p:spPr>
          <a:xfrm flipH="1">
            <a:off x="5129229" y="3062185"/>
            <a:ext cx="1081355" cy="8347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B6C3C94-7A2C-ABF9-B070-6B9CAEF9505D}"/>
              </a:ext>
            </a:extLst>
          </p:cNvPr>
          <p:cNvCxnSpPr>
            <a:cxnSpLocks/>
          </p:cNvCxnSpPr>
          <p:nvPr/>
        </p:nvCxnSpPr>
        <p:spPr>
          <a:xfrm>
            <a:off x="5129228" y="2384106"/>
            <a:ext cx="1081356" cy="15128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5245173-DBE7-5CA7-A236-0C5D6C197BD3}"/>
              </a:ext>
            </a:extLst>
          </p:cNvPr>
          <p:cNvCxnSpPr>
            <a:cxnSpLocks/>
          </p:cNvCxnSpPr>
          <p:nvPr/>
        </p:nvCxnSpPr>
        <p:spPr>
          <a:xfrm flipV="1">
            <a:off x="6210584" y="3164942"/>
            <a:ext cx="982892" cy="755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5A6C0C2-3B9A-1D67-1F74-A9000707717D}"/>
              </a:ext>
            </a:extLst>
          </p:cNvPr>
          <p:cNvCxnSpPr>
            <a:cxnSpLocks/>
            <a:endCxn id="58" idx="3"/>
          </p:cNvCxnSpPr>
          <p:nvPr/>
        </p:nvCxnSpPr>
        <p:spPr>
          <a:xfrm flipH="1" flipV="1">
            <a:off x="4882790" y="3531741"/>
            <a:ext cx="283253" cy="3203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56D46F2-FEAA-422E-252C-738EC85A2810}"/>
              </a:ext>
            </a:extLst>
          </p:cNvPr>
          <p:cNvCxnSpPr>
            <a:cxnSpLocks/>
          </p:cNvCxnSpPr>
          <p:nvPr/>
        </p:nvCxnSpPr>
        <p:spPr>
          <a:xfrm flipH="1" flipV="1">
            <a:off x="6491410" y="2384106"/>
            <a:ext cx="669387" cy="7808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43" name="Graphic 42" descr="Lights On with solid fill">
            <a:extLst>
              <a:ext uri="{FF2B5EF4-FFF2-40B4-BE49-F238E27FC236}">
                <a16:creationId xmlns:a16="http://schemas.microsoft.com/office/drawing/2014/main" id="{D6D8A141-33EA-50B5-92EB-26C10718B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8972" y="1435813"/>
            <a:ext cx="914400" cy="9144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5E8CDACF-F7A5-0B5C-A136-FD09CDB4FBC6}"/>
              </a:ext>
            </a:extLst>
          </p:cNvPr>
          <p:cNvSpPr/>
          <p:nvPr/>
        </p:nvSpPr>
        <p:spPr>
          <a:xfrm>
            <a:off x="8198771" y="3932464"/>
            <a:ext cx="2549562" cy="2388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B9A0559-B0CD-4F7A-A039-60CF3C03C48D}"/>
              </a:ext>
            </a:extLst>
          </p:cNvPr>
          <p:cNvSpPr/>
          <p:nvPr/>
        </p:nvSpPr>
        <p:spPr>
          <a:xfrm>
            <a:off x="9792837" y="1893013"/>
            <a:ext cx="226030" cy="16387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8EE1CF2-3222-8980-7E91-57B87A011D18}"/>
              </a:ext>
            </a:extLst>
          </p:cNvPr>
          <p:cNvSpPr/>
          <p:nvPr/>
        </p:nvSpPr>
        <p:spPr>
          <a:xfrm>
            <a:off x="10748332" y="2532579"/>
            <a:ext cx="226030" cy="16387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B7DDD0-6585-7D2F-5CE1-EAECACECE046}"/>
              </a:ext>
            </a:extLst>
          </p:cNvPr>
          <p:cNvSpPr txBox="1"/>
          <p:nvPr/>
        </p:nvSpPr>
        <p:spPr>
          <a:xfrm>
            <a:off x="8198771" y="778722"/>
            <a:ext cx="1594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Illumination Source</a:t>
            </a:r>
            <a:endParaRPr lang="en-SG" b="1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CA360E8-4079-A60F-2FDB-DA2B6FB09A43}"/>
              </a:ext>
            </a:extLst>
          </p:cNvPr>
          <p:cNvCxnSpPr/>
          <p:nvPr/>
        </p:nvCxnSpPr>
        <p:spPr>
          <a:xfrm>
            <a:off x="8734598" y="2270588"/>
            <a:ext cx="1058239" cy="7808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A7D6A73-4171-BEEE-538B-574E03E6F53D}"/>
              </a:ext>
            </a:extLst>
          </p:cNvPr>
          <p:cNvCxnSpPr>
            <a:cxnSpLocks/>
          </p:cNvCxnSpPr>
          <p:nvPr/>
        </p:nvCxnSpPr>
        <p:spPr>
          <a:xfrm flipH="1">
            <a:off x="8684084" y="3051424"/>
            <a:ext cx="1081355" cy="8347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01E18D8-706E-9315-6DE9-5F1CE32974AD}"/>
              </a:ext>
            </a:extLst>
          </p:cNvPr>
          <p:cNvCxnSpPr>
            <a:cxnSpLocks/>
          </p:cNvCxnSpPr>
          <p:nvPr/>
        </p:nvCxnSpPr>
        <p:spPr>
          <a:xfrm>
            <a:off x="8684083" y="2373345"/>
            <a:ext cx="1081356" cy="15128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4B079F5-947B-497A-E62D-9E3F2915AB32}"/>
              </a:ext>
            </a:extLst>
          </p:cNvPr>
          <p:cNvCxnSpPr>
            <a:cxnSpLocks/>
          </p:cNvCxnSpPr>
          <p:nvPr/>
        </p:nvCxnSpPr>
        <p:spPr>
          <a:xfrm flipV="1">
            <a:off x="9765439" y="3154181"/>
            <a:ext cx="982892" cy="755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269776D-65A2-C463-62E7-82F181B59999}"/>
              </a:ext>
            </a:extLst>
          </p:cNvPr>
          <p:cNvCxnSpPr>
            <a:cxnSpLocks/>
            <a:endCxn id="61" idx="3"/>
          </p:cNvCxnSpPr>
          <p:nvPr/>
        </p:nvCxnSpPr>
        <p:spPr>
          <a:xfrm flipH="1" flipV="1">
            <a:off x="8437645" y="3529484"/>
            <a:ext cx="277986" cy="398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3310D49-AF54-43CA-66CD-1B8461CF6EEC}"/>
              </a:ext>
            </a:extLst>
          </p:cNvPr>
          <p:cNvCxnSpPr>
            <a:cxnSpLocks/>
          </p:cNvCxnSpPr>
          <p:nvPr/>
        </p:nvCxnSpPr>
        <p:spPr>
          <a:xfrm flipH="1" flipV="1">
            <a:off x="10046265" y="2373345"/>
            <a:ext cx="669387" cy="7808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4CD0A8D-6872-7734-4E39-8813BF420A61}"/>
              </a:ext>
            </a:extLst>
          </p:cNvPr>
          <p:cNvCxnSpPr>
            <a:cxnSpLocks/>
          </p:cNvCxnSpPr>
          <p:nvPr/>
        </p:nvCxnSpPr>
        <p:spPr>
          <a:xfrm flipV="1">
            <a:off x="10053115" y="1792339"/>
            <a:ext cx="797961" cy="5810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54616131-B0BE-0C43-31BA-2F52ED7D4F15}"/>
              </a:ext>
            </a:extLst>
          </p:cNvPr>
          <p:cNvSpPr/>
          <p:nvPr/>
        </p:nvSpPr>
        <p:spPr>
          <a:xfrm>
            <a:off x="1138859" y="3101527"/>
            <a:ext cx="226030" cy="8193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E27A358-397A-D04D-DCB8-219AD7823EF8}"/>
              </a:ext>
            </a:extLst>
          </p:cNvPr>
          <p:cNvSpPr/>
          <p:nvPr/>
        </p:nvSpPr>
        <p:spPr>
          <a:xfrm>
            <a:off x="4656760" y="3122059"/>
            <a:ext cx="226030" cy="8193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3AEE29A-9CE8-06E3-F685-F9543427DE87}"/>
              </a:ext>
            </a:extLst>
          </p:cNvPr>
          <p:cNvSpPr/>
          <p:nvPr/>
        </p:nvSpPr>
        <p:spPr>
          <a:xfrm>
            <a:off x="8211615" y="3119802"/>
            <a:ext cx="226030" cy="8193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F3A19D5-06F1-8A4D-249E-93BD979AE11F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8437645" y="2485812"/>
            <a:ext cx="1367191" cy="10436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41F9C5F-D128-D2D4-CBDE-C43C0DF05F57}"/>
              </a:ext>
            </a:extLst>
          </p:cNvPr>
          <p:cNvCxnSpPr>
            <a:cxnSpLocks/>
          </p:cNvCxnSpPr>
          <p:nvPr/>
        </p:nvCxnSpPr>
        <p:spPr>
          <a:xfrm flipH="1" flipV="1">
            <a:off x="9063372" y="1755180"/>
            <a:ext cx="697513" cy="7032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055A51A0-3B27-EF9B-328A-011D6F868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983" y="842379"/>
            <a:ext cx="1058239" cy="540539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91480CBC-8AAE-8707-E127-275AFDAB1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0035" y="831617"/>
            <a:ext cx="1058239" cy="540539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3E4B1BED-B90C-7C85-9658-295EE391D59E}"/>
              </a:ext>
            </a:extLst>
          </p:cNvPr>
          <p:cNvSpPr txBox="1"/>
          <p:nvPr/>
        </p:nvSpPr>
        <p:spPr>
          <a:xfrm>
            <a:off x="6660928" y="1107533"/>
            <a:ext cx="798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1060</a:t>
            </a:r>
            <a:endParaRPr lang="en-SG" sz="1600" dirty="0">
              <a:solidFill>
                <a:schemeClr val="bg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A137A9F-DA5D-04D2-6F3D-07CE3948ED59}"/>
              </a:ext>
            </a:extLst>
          </p:cNvPr>
          <p:cNvSpPr txBox="1"/>
          <p:nvPr/>
        </p:nvSpPr>
        <p:spPr>
          <a:xfrm>
            <a:off x="10256885" y="1104476"/>
            <a:ext cx="798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3060</a:t>
            </a:r>
            <a:endParaRPr lang="en-SG" sz="1600" dirty="0">
              <a:solidFill>
                <a:schemeClr val="bg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71BDC21-3AD7-B1D7-1663-2872D5121D48}"/>
              </a:ext>
            </a:extLst>
          </p:cNvPr>
          <p:cNvSpPr txBox="1"/>
          <p:nvPr/>
        </p:nvSpPr>
        <p:spPr>
          <a:xfrm>
            <a:off x="998585" y="2480181"/>
            <a:ext cx="108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Light trajectory</a:t>
            </a:r>
            <a:endParaRPr lang="en-SG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12E2768-DA63-9B9F-BBE7-438D04C01E08}"/>
              </a:ext>
            </a:extLst>
          </p:cNvPr>
          <p:cNvSpPr txBox="1"/>
          <p:nvPr/>
        </p:nvSpPr>
        <p:spPr>
          <a:xfrm>
            <a:off x="4613808" y="2487587"/>
            <a:ext cx="108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Light trajectory</a:t>
            </a:r>
            <a:endParaRPr lang="en-SG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9E5D82D-9E4D-F52D-37FF-3103A33309A1}"/>
              </a:ext>
            </a:extLst>
          </p:cNvPr>
          <p:cNvSpPr txBox="1"/>
          <p:nvPr/>
        </p:nvSpPr>
        <p:spPr>
          <a:xfrm>
            <a:off x="8127066" y="2468696"/>
            <a:ext cx="108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Light trajectory</a:t>
            </a:r>
            <a:endParaRPr lang="en-SG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F660AAA-6E0C-9DCD-7693-2270770544F0}"/>
              </a:ext>
            </a:extLst>
          </p:cNvPr>
          <p:cNvSpPr txBox="1"/>
          <p:nvPr/>
        </p:nvSpPr>
        <p:spPr>
          <a:xfrm>
            <a:off x="1059948" y="4377277"/>
            <a:ext cx="2854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Normal Illumination Solution</a:t>
            </a:r>
            <a:endParaRPr lang="en-SG" b="1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BD2DE30-3B8E-6A0B-9943-F1F716B8B4FA}"/>
              </a:ext>
            </a:extLst>
          </p:cNvPr>
          <p:cNvSpPr txBox="1"/>
          <p:nvPr/>
        </p:nvSpPr>
        <p:spPr>
          <a:xfrm>
            <a:off x="4623792" y="4342222"/>
            <a:ext cx="3133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Lumen Global Illumination and Reflections in low performance GPU</a:t>
            </a:r>
            <a:endParaRPr lang="en-SG" b="1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B1710DE-B509-A23B-B79B-8EA65DA0C971}"/>
              </a:ext>
            </a:extLst>
          </p:cNvPr>
          <p:cNvSpPr txBox="1"/>
          <p:nvPr/>
        </p:nvSpPr>
        <p:spPr>
          <a:xfrm>
            <a:off x="8226238" y="4312276"/>
            <a:ext cx="3133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Lumen Global Illumination and Reflections in high performance GPU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2010531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E51CEB-132A-7892-F321-76AF84C22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40" y="3528346"/>
            <a:ext cx="5269463" cy="29149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21291F-F77A-43EB-7E55-87DC39D587E2}"/>
              </a:ext>
            </a:extLst>
          </p:cNvPr>
          <p:cNvSpPr txBox="1"/>
          <p:nvPr/>
        </p:nvSpPr>
        <p:spPr>
          <a:xfrm>
            <a:off x="806352" y="5917883"/>
            <a:ext cx="2596896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Explosions and Debris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6D3C94-2F71-676C-A8E9-1CE5FAB15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40" y="354598"/>
            <a:ext cx="5269463" cy="29866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BFAC14-217A-9CFB-6037-3610753E6B69}"/>
              </a:ext>
            </a:extLst>
          </p:cNvPr>
          <p:cNvSpPr txBox="1"/>
          <p:nvPr/>
        </p:nvSpPr>
        <p:spPr>
          <a:xfrm>
            <a:off x="806352" y="2829267"/>
            <a:ext cx="4167738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Dynamic Environmental Effects: Snow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28EDFF-0ADA-2875-1339-45B7F9CA5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999" y="354598"/>
            <a:ext cx="5147649" cy="30123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4FCB21-CC8C-7B19-277F-63085D1BB65C}"/>
              </a:ext>
            </a:extLst>
          </p:cNvPr>
          <p:cNvSpPr txBox="1"/>
          <p:nvPr/>
        </p:nvSpPr>
        <p:spPr>
          <a:xfrm>
            <a:off x="6387400" y="2829267"/>
            <a:ext cx="2669973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Magic and Spell Effects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85DBC16-3F62-975A-BAF5-B2A5A9490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999" y="3491751"/>
            <a:ext cx="5147648" cy="29515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FE03734-F266-4707-FE09-A22170122841}"/>
              </a:ext>
            </a:extLst>
          </p:cNvPr>
          <p:cNvSpPr txBox="1"/>
          <p:nvPr/>
        </p:nvSpPr>
        <p:spPr>
          <a:xfrm>
            <a:off x="6387399" y="5937266"/>
            <a:ext cx="2227211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Fluid Simulations</a:t>
            </a:r>
          </a:p>
        </p:txBody>
      </p:sp>
    </p:spTree>
    <p:extLst>
      <p:ext uri="{BB962C8B-B14F-4D97-AF65-F5344CB8AC3E}">
        <p14:creationId xmlns:p14="http://schemas.microsoft.com/office/powerpoint/2010/main" val="2632192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758614-78F0-4ABC-6BCB-2E5D6B529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667" y="682062"/>
            <a:ext cx="8199066" cy="452075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295AEB2-5D8D-28C8-8881-A48715DCCCC1}"/>
              </a:ext>
            </a:extLst>
          </p:cNvPr>
          <p:cNvCxnSpPr/>
          <p:nvPr/>
        </p:nvCxnSpPr>
        <p:spPr>
          <a:xfrm>
            <a:off x="3745594" y="4743156"/>
            <a:ext cx="1226372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ED4FD5-2E9C-5C2D-C66B-37BEA8393AB6}"/>
              </a:ext>
            </a:extLst>
          </p:cNvPr>
          <p:cNvCxnSpPr>
            <a:cxnSpLocks/>
          </p:cNvCxnSpPr>
          <p:nvPr/>
        </p:nvCxnSpPr>
        <p:spPr>
          <a:xfrm>
            <a:off x="5932277" y="4743156"/>
            <a:ext cx="114661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C6AB64-E62E-1610-7CDA-C26FA5F3C40C}"/>
              </a:ext>
            </a:extLst>
          </p:cNvPr>
          <p:cNvCxnSpPr>
            <a:cxnSpLocks/>
          </p:cNvCxnSpPr>
          <p:nvPr/>
        </p:nvCxnSpPr>
        <p:spPr>
          <a:xfrm>
            <a:off x="7863819" y="4717391"/>
            <a:ext cx="992505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F4E34CE-319B-F584-1CB6-A61C8F0CB0C1}"/>
              </a:ext>
            </a:extLst>
          </p:cNvPr>
          <p:cNvSpPr txBox="1"/>
          <p:nvPr/>
        </p:nvSpPr>
        <p:spPr>
          <a:xfrm>
            <a:off x="1828607" y="4879654"/>
            <a:ext cx="7880472" cy="307777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sz="1400" b="1" dirty="0">
                <a:solidFill>
                  <a:srgbClr val="C00000"/>
                </a:solidFill>
              </a:rPr>
              <a:t>Without Automatic Level of Detail, the developers need to build 4 different model manually 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D3F44AD-534B-8577-6D3D-1047AED99DA9}"/>
              </a:ext>
            </a:extLst>
          </p:cNvPr>
          <p:cNvCxnSpPr>
            <a:cxnSpLocks/>
          </p:cNvCxnSpPr>
          <p:nvPr/>
        </p:nvCxnSpPr>
        <p:spPr>
          <a:xfrm>
            <a:off x="3277456" y="1068512"/>
            <a:ext cx="6164495" cy="117093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E89436-31CA-255E-00A0-E948BD2DEB4D}"/>
              </a:ext>
            </a:extLst>
          </p:cNvPr>
          <p:cNvSpPr txBox="1"/>
          <p:nvPr/>
        </p:nvSpPr>
        <p:spPr>
          <a:xfrm>
            <a:off x="6096000" y="682062"/>
            <a:ext cx="3731785" cy="954107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With UE5 Nanite automatically LOD, the engine will auto generate many different LOD based on the environment, camera view distance and convert them smoothly </a:t>
            </a:r>
            <a:endParaRPr lang="en-SG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186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169B18-2882-CC21-BA9A-45553193F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60" y="679607"/>
            <a:ext cx="10824073" cy="52027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DFD3CD-FC4B-99AB-BBE0-168F951C6DC7}"/>
              </a:ext>
            </a:extLst>
          </p:cNvPr>
          <p:cNvSpPr txBox="1"/>
          <p:nvPr/>
        </p:nvSpPr>
        <p:spPr>
          <a:xfrm>
            <a:off x="1749960" y="5258077"/>
            <a:ext cx="6479639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Photorealistic Environments in Game   VS Real World Photo</a:t>
            </a:r>
          </a:p>
        </p:txBody>
      </p:sp>
    </p:spTree>
    <p:extLst>
      <p:ext uri="{BB962C8B-B14F-4D97-AF65-F5344CB8AC3E}">
        <p14:creationId xmlns:p14="http://schemas.microsoft.com/office/powerpoint/2010/main" val="2626486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BC12E5-C950-1B9F-CE98-1754EF306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238" y="1119476"/>
            <a:ext cx="9609524" cy="46190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03603F-4BE7-C835-1E31-5698CB3F14D7}"/>
              </a:ext>
            </a:extLst>
          </p:cNvPr>
          <p:cNvSpPr txBox="1"/>
          <p:nvPr/>
        </p:nvSpPr>
        <p:spPr>
          <a:xfrm>
            <a:off x="6486346" y="5114239"/>
            <a:ext cx="4178229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Complex Architectural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143159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72B77F-9C53-8821-80E5-B5C2F1531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31" y="585364"/>
            <a:ext cx="5028074" cy="25379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F4BA06-F943-BDAC-7578-718ECFBADB5A}"/>
              </a:ext>
            </a:extLst>
          </p:cNvPr>
          <p:cNvSpPr txBox="1"/>
          <p:nvPr/>
        </p:nvSpPr>
        <p:spPr>
          <a:xfrm>
            <a:off x="672788" y="2578782"/>
            <a:ext cx="1382043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Dawn Time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7DF3EA-215D-D747-9D53-419C7139D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111" y="585364"/>
            <a:ext cx="4723463" cy="25379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53D2FB-8A52-C53B-6FE7-64D8B892FF87}"/>
              </a:ext>
            </a:extLst>
          </p:cNvPr>
          <p:cNvSpPr txBox="1"/>
          <p:nvPr/>
        </p:nvSpPr>
        <p:spPr>
          <a:xfrm>
            <a:off x="5952162" y="2578782"/>
            <a:ext cx="1044540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Morning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3B00C0-1381-FC33-3C8B-AB04B548E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31" y="3268823"/>
            <a:ext cx="5028074" cy="25132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C5A924D-010A-B9F3-F371-1676D79D0D32}"/>
              </a:ext>
            </a:extLst>
          </p:cNvPr>
          <p:cNvSpPr txBox="1"/>
          <p:nvPr/>
        </p:nvSpPr>
        <p:spPr>
          <a:xfrm>
            <a:off x="672788" y="5289447"/>
            <a:ext cx="1382043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Afternoon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F0B17F3-630B-A0D4-2679-1E5B5E0B4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3111" y="3273961"/>
            <a:ext cx="4723463" cy="252077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B12EABE-09B9-CE23-512A-F231E2BBE3B7}"/>
              </a:ext>
            </a:extLst>
          </p:cNvPr>
          <p:cNvSpPr txBox="1"/>
          <p:nvPr/>
        </p:nvSpPr>
        <p:spPr>
          <a:xfrm>
            <a:off x="5952162" y="5277429"/>
            <a:ext cx="2554840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Hight with moon light </a:t>
            </a:r>
          </a:p>
        </p:txBody>
      </p:sp>
    </p:spTree>
    <p:extLst>
      <p:ext uri="{BB962C8B-B14F-4D97-AF65-F5344CB8AC3E}">
        <p14:creationId xmlns:p14="http://schemas.microsoft.com/office/powerpoint/2010/main" val="2650332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holding a staff in front of a stone building&#10;&#10;Description automatically generated">
            <a:extLst>
              <a:ext uri="{FF2B5EF4-FFF2-40B4-BE49-F238E27FC236}">
                <a16:creationId xmlns:a16="http://schemas.microsoft.com/office/drawing/2014/main" id="{D17F8874-37B6-4F72-FEA1-5C47EFE6D3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0" r="19428"/>
          <a:stretch/>
        </p:blipFill>
        <p:spPr>
          <a:xfrm>
            <a:off x="806822" y="1009952"/>
            <a:ext cx="5045337" cy="4838095"/>
          </a:xfrm>
          <a:prstGeom prst="rect">
            <a:avLst/>
          </a:prstGeom>
        </p:spPr>
      </p:pic>
      <p:pic>
        <p:nvPicPr>
          <p:cNvPr id="7" name="Picture 6" descr="A person in a garment walking in a ruined area&#10;&#10;Description automatically generated">
            <a:extLst>
              <a:ext uri="{FF2B5EF4-FFF2-40B4-BE49-F238E27FC236}">
                <a16:creationId xmlns:a16="http://schemas.microsoft.com/office/drawing/2014/main" id="{E63173BC-698E-34DD-70DB-390C98F430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4" r="23127"/>
          <a:stretch/>
        </p:blipFill>
        <p:spPr>
          <a:xfrm>
            <a:off x="5852159" y="1009952"/>
            <a:ext cx="4840942" cy="4839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F40345-7151-C830-7F54-16E045247B38}"/>
              </a:ext>
            </a:extLst>
          </p:cNvPr>
          <p:cNvSpPr txBox="1"/>
          <p:nvPr/>
        </p:nvSpPr>
        <p:spPr>
          <a:xfrm>
            <a:off x="975882" y="5319011"/>
            <a:ext cx="3741445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Lumen Global Illumination: Low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90FF54-E2B5-ADC7-B362-DF9F5AE4D4EC}"/>
              </a:ext>
            </a:extLst>
          </p:cNvPr>
          <p:cNvSpPr txBox="1"/>
          <p:nvPr/>
        </p:nvSpPr>
        <p:spPr>
          <a:xfrm>
            <a:off x="6096000" y="5319011"/>
            <a:ext cx="3933895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Lumen Global Illumination: Highest </a:t>
            </a:r>
          </a:p>
        </p:txBody>
      </p:sp>
    </p:spTree>
    <p:extLst>
      <p:ext uri="{BB962C8B-B14F-4D97-AF65-F5344CB8AC3E}">
        <p14:creationId xmlns:p14="http://schemas.microsoft.com/office/powerpoint/2010/main" val="1600897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</TotalTime>
  <Words>283</Words>
  <Application>Microsoft Office PowerPoint</Application>
  <PresentationFormat>Widescreen</PresentationFormat>
  <Paragraphs>54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yuancheng Liu</dc:creator>
  <cp:lastModifiedBy>yuancheng Liu</cp:lastModifiedBy>
  <cp:revision>18</cp:revision>
  <dcterms:created xsi:type="dcterms:W3CDTF">2024-08-22T01:36:47Z</dcterms:created>
  <dcterms:modified xsi:type="dcterms:W3CDTF">2024-08-24T02:52:59Z</dcterms:modified>
</cp:coreProperties>
</file>